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607" r:id="rId3"/>
    <p:sldId id="446" r:id="rId4"/>
    <p:sldId id="556" r:id="rId5"/>
    <p:sldId id="557" r:id="rId6"/>
    <p:sldId id="558" r:id="rId7"/>
    <p:sldId id="559" r:id="rId8"/>
    <p:sldId id="560" r:id="rId9"/>
    <p:sldId id="579" r:id="rId10"/>
    <p:sldId id="561" r:id="rId11"/>
    <p:sldId id="564" r:id="rId12"/>
    <p:sldId id="565" r:id="rId13"/>
    <p:sldId id="566" r:id="rId14"/>
    <p:sldId id="580" r:id="rId15"/>
    <p:sldId id="562" r:id="rId16"/>
    <p:sldId id="569" r:id="rId17"/>
    <p:sldId id="570" r:id="rId18"/>
    <p:sldId id="571" r:id="rId19"/>
    <p:sldId id="572" r:id="rId20"/>
    <p:sldId id="581" r:id="rId21"/>
    <p:sldId id="563" r:id="rId22"/>
    <p:sldId id="574" r:id="rId23"/>
    <p:sldId id="575" r:id="rId24"/>
    <p:sldId id="576" r:id="rId25"/>
    <p:sldId id="577" r:id="rId26"/>
    <p:sldId id="582" r:id="rId27"/>
    <p:sldId id="598" r:id="rId28"/>
    <p:sldId id="641" r:id="rId29"/>
    <p:sldId id="642" r:id="rId30"/>
    <p:sldId id="643" r:id="rId31"/>
    <p:sldId id="644" r:id="rId32"/>
    <p:sldId id="60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07C5-1CB3-417C-B5BC-3B1D7FB6A6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897AD-28BE-4A2C-8B39-40C3E855F2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jpeg"/><Relationship Id="rId2" Type="http://schemas.microsoft.com/office/2007/relationships/hdphoto" Target="../media/hdphoto1.wdp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2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5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29" y="38314"/>
            <a:ext cx="4339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高级大数据人才培养丛书之一，大数据挖掘技术与应用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05" y="3072130"/>
            <a:ext cx="368300" cy="32397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 descr="timgE8ADISUU.jp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5350" y="6337300"/>
            <a:ext cx="2400300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18945" y="202882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9230" y="202882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719235" y="247649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何光威    主编                    郑志蕴    梁英杰    朱琼琼    副主编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2475960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 rot="16200000">
            <a:off x="6802908" y="475572"/>
            <a:ext cx="921385" cy="1450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</a:rPr>
              <a:t>BIG </a:t>
            </a:r>
            <a:endParaRPr lang="en-US" altLang="zh-CN" sz="2400" b="1" dirty="0">
              <a:solidFill>
                <a:srgbClr val="000066"/>
              </a:solidFill>
            </a:endParaRPr>
          </a:p>
          <a:p>
            <a:r>
              <a:rPr lang="en-US" altLang="zh-CN" sz="2400" b="1" dirty="0">
                <a:solidFill>
                  <a:srgbClr val="000066"/>
                </a:solidFill>
              </a:rPr>
              <a:t>DATA</a:t>
            </a:r>
            <a:endParaRPr lang="en-US" altLang="zh-CN" sz="2400" b="1" dirty="0">
              <a:solidFill>
                <a:srgbClr val="000066"/>
              </a:solidFill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1719235" y="2110231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刘  鹏    张  燕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3196118" y="221863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458932" y="693652"/>
            <a:ext cx="5028201" cy="10147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300" dirty="0">
                <a:ln w="11430"/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</a:t>
            </a:r>
            <a:endParaRPr lang="zh-CN" altLang="en-US" sz="6000" b="1" spc="300" dirty="0">
              <a:ln w="11430"/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6172295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 descr="大数据可视化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072130"/>
            <a:ext cx="6530340" cy="3239770"/>
          </a:xfrm>
          <a:prstGeom prst="rect">
            <a:avLst/>
          </a:prstGeom>
        </p:spPr>
      </p:pic>
      <p:sp>
        <p:nvSpPr>
          <p:cNvPr id="3" name="Freeform 25"/>
          <p:cNvSpPr>
            <a:spLocks noEditPoints="1"/>
          </p:cNvSpPr>
          <p:nvPr/>
        </p:nvSpPr>
        <p:spPr bwMode="auto">
          <a:xfrm>
            <a:off x="3065240" y="2218383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299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9.2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广告投放效果分析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2707" y="10802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实验目的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509" y="2218369"/>
            <a:ext cx="75149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        通过对某产品一个月网络广告监测数据的分析，从本月广告投放效果趋势、不同广告创意投放效果、不同广告位投放效果等三个角度分析，对该产品的网络广告投放效果进行评估，为后续广告投放策略的制定提供参考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299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9.2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广告投放效果分析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2707" y="1080202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707" y="1582932"/>
            <a:ext cx="8701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以广告日数据监测分析为例，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登录魔镜，新建项目，添加新的数据源，上传数据源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excel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广告监测数据表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endParaRPr lang="zh-CN" altLang="en-US" dirty="0"/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07" y="2730771"/>
            <a:ext cx="4387879" cy="21537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31" y="2307228"/>
            <a:ext cx="3685587" cy="37643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299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9.2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广告投放效果分析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707" y="1080202"/>
            <a:ext cx="4564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数据处理、数据分析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07" y="1720032"/>
            <a:ext cx="8131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传数据源进入数据处理页面，点击快速分组操作后，进入数据分析台。首先来分析下广告的本月投放效果趋势。在“总览”分组中将“日期”拖入列，“成本费用”“点击数”“成交额”拖入行，选择线图，保存命名周投放趋势。</a:t>
            </a:r>
            <a:endParaRPr lang="zh-CN" altLang="en-US" dirty="0"/>
          </a:p>
        </p:txBody>
      </p:sp>
      <p:pic>
        <p:nvPicPr>
          <p:cNvPr id="22" name="图片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40" y="2750467"/>
            <a:ext cx="5113020" cy="33229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2993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9.2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广告投放效果分析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436" y="2476147"/>
            <a:ext cx="822948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20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通过分析我们可以看出，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本月广告点击数和成本费用基本保持不变，成交额变化参差不齐。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78406" y="11343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分析结论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27284" y="1196393"/>
              <a:ext cx="2653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第九章　大数据可视化的行业案例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78480" y="3856231"/>
            <a:ext cx="5693399" cy="415498"/>
            <a:chOff x="1807265" y="2462595"/>
            <a:chExt cx="5693399" cy="415498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9.3</a:t>
              </a:r>
              <a:r>
                <a: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金融行业贷款数据分析</a:t>
              </a:r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87732" y="2413586"/>
            <a:ext cx="5693399" cy="426278"/>
            <a:chOff x="1807265" y="2935089"/>
            <a:chExt cx="5693399" cy="426278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电商行业销售数据分析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87732" y="3143664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3361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广告投放效果分析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78481" y="4548425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能源行业油井数据分析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34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9.3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金融行业贷款数据分析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2707" y="10802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实验目的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07" y="3242924"/>
            <a:ext cx="8426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        本案例通过一个定量研究银行贷款与利润分布的数学模型，从而查看各地区的贷款情况和不良贷款记录、利润分布特征与变化。我们根据已有数据对该银行的经营状况、各地的消费与贷款情况等做出分析，制作仪表盘。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537178" y="1906099"/>
            <a:ext cx="8069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        正在兴起的大数据技术将与金融业务呈现快速融合的趋势，给未来金融业的发展带来重要机遇。如何根据银行数据对其经营状况做出合理分析？本章中将针对这一问题进行案例分析。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9.3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金融行业贷款数据分析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2707" y="1080202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50" y="3053707"/>
            <a:ext cx="4387879" cy="2153709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325199" y="1675190"/>
            <a:ext cx="3812619" cy="42837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47850" y="1785582"/>
            <a:ext cx="43808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本案例主要通过对地区贷款明细、年度利润数据分析、央行利息调整数据等，了解银行的经营状况。上传数据源“贷款明细”</a:t>
            </a:r>
            <a:endParaRPr lang="zh-CN" altLang="en-US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9.3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金融行业贷款数据分析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707" y="108020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数据处理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2232" y="1680344"/>
            <a:ext cx="78183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 “快速分组”，一键将技术对象转化为业务对象，具体操作即将贷款明细，利润表（横排），利润表，基准利率日报，央行调息时间表分别拖入并分别确认保存</a:t>
            </a:r>
            <a:endParaRPr lang="zh-CN" altLang="en-US" dirty="0"/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2684680" y="2559201"/>
            <a:ext cx="4836677" cy="32185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9.3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金融行业贷款数据分析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106" y="1445841"/>
            <a:ext cx="9029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拖拽信用类别、地区、行业与应用到编辑框，命名参数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保存并将参数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拖入列，将“客户贷款总额（百万元）”、“不良贷款总额（百万元）”拖入标记中的度量值，视图区即出现分组柱状图图形效果</a:t>
            </a:r>
            <a:endParaRPr lang="zh-CN" altLang="zh-CN" kern="5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4106" y="93487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数据分析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1557692" y="2663113"/>
            <a:ext cx="6028614" cy="33517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454" y="1925796"/>
            <a:ext cx="8229489" cy="2785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20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我们可以看出，关于贷款地区分布，在全国范围内，长三角地区的贷款业务量最大，客户贷款总额达到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380048700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万元，其次是环渤海地区和珠三角地区，其他地区参差不齐，境外机构的客户贷款总额最低。而长三角地区的不良贷款数额也最大，其次为总行、珠三角、中部等地，境外机构和附属机构的不良贷款非常少，但其贷款量也较低。</a:t>
            </a:r>
            <a:endParaRPr lang="zh-CN" altLang="en-US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406" y="11343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分析结论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27284" y="1196393"/>
              <a:ext cx="2653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第九章　大数据可视化的行业案例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78481" y="2411841"/>
            <a:ext cx="5693399" cy="415498"/>
            <a:chOff x="1807265" y="2462595"/>
            <a:chExt cx="5693399" cy="415498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9.1</a:t>
              </a:r>
              <a:r>
                <a: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电商行业销售数据分析</a:t>
              </a:r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78481" y="3116849"/>
            <a:ext cx="5693399" cy="426278"/>
            <a:chOff x="1807265" y="2935089"/>
            <a:chExt cx="5693399" cy="426278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3361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广告投放效果分析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78481" y="3832637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金融行业贷款数据分析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78481" y="4548425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能源行业油井数据分析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27284" y="1196393"/>
              <a:ext cx="2653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第九章　大数据可视化的行业案例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87731" y="4662320"/>
            <a:ext cx="5693399" cy="415498"/>
            <a:chOff x="1807265" y="2462595"/>
            <a:chExt cx="5693399" cy="415498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9.4</a:t>
              </a:r>
              <a:r>
                <a: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能源行业油井数据分析</a:t>
              </a:r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87732" y="2413586"/>
            <a:ext cx="5693399" cy="426278"/>
            <a:chOff x="1807265" y="2935089"/>
            <a:chExt cx="5693399" cy="426278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电商行业销售数据分析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87732" y="3143664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3361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广告投放效果分析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87732" y="3894187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金融行业贷款数据分析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34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能源行业油井数据分析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2707" y="10802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实验目的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5395" y="3298701"/>
            <a:ext cx="8426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 </a:t>
            </a:r>
            <a:r>
              <a:rPr lang="zh-CN" altLang="zh-CN" sz="2000" dirty="0"/>
              <a:t>本案例主要分析某油井公司的生产及销售数据。该公司现在想要对以往的历史数据进行分析，让销售部门经理对检测销售情况有深刻的了解。能从庞大的销售数据了解到销售业绩，从各个角度对整体的销售数据进行切片分析。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537178" y="1906099"/>
            <a:ext cx="8069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         </a:t>
            </a:r>
            <a:r>
              <a:rPr lang="zh-CN" altLang="zh-CN" sz="2000" dirty="0"/>
              <a:t>信息化的发展极大推动了电力、石油、煤矿等产业的发展，通过大数据技术分析与挖掘企业积累的大量数据，大幅提高企业内部管理效率、降低管理成本、提高生产效率、创造新的价值。</a:t>
            </a:r>
            <a:r>
              <a:rPr lang="zh-CN" altLang="en-US" sz="2000" dirty="0"/>
              <a:t> 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能源行业油井数据分析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2707" y="1080202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2492" y="1906098"/>
            <a:ext cx="8701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能源数据源文件中有日期、所属地域、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CO2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排放量、瓦斯产量、原油产量等字段。</a:t>
            </a:r>
            <a:endParaRPr lang="zh-CN" altLang="en-US" dirty="0"/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07" y="2730771"/>
            <a:ext cx="4387879" cy="2153709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/>
          <a:stretch>
            <a:fillRect/>
          </a:stretch>
        </p:blipFill>
        <p:spPr>
          <a:xfrm>
            <a:off x="81761" y="2590286"/>
            <a:ext cx="4085427" cy="266747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能源行业油井数据分析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707" y="108020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数据处理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07" y="1720032"/>
            <a:ext cx="5922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进入数据处理页面，点击快速分组，将订单拖入</a:t>
            </a:r>
            <a:endParaRPr lang="zh-CN" altLang="en-US" dirty="0"/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1791340" y="2247787"/>
            <a:ext cx="5113020" cy="37153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能源行业油井数据分析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106" y="1445841"/>
            <a:ext cx="9029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进入“数据分析”界面，首先分析各地区瓦斯和原油的销售收入情况。首先，建立“所属区域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油井”的分层结构，在“所属区域”后创建分层结构，命名为“油井所属区域”，再将“油井”拖至分层结构中“油井所属区域”的下部</a:t>
            </a:r>
            <a:endParaRPr lang="zh-CN" altLang="zh-CN" kern="5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4106" y="93487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数据分析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pic>
        <p:nvPicPr>
          <p:cNvPr id="20" name="图片 19"/>
          <p:cNvPicPr/>
          <p:nvPr/>
        </p:nvPicPr>
        <p:blipFill>
          <a:blip r:embed="rId3"/>
          <a:stretch>
            <a:fillRect/>
          </a:stretch>
        </p:blipFill>
        <p:spPr>
          <a:xfrm>
            <a:off x="2317987" y="2783963"/>
            <a:ext cx="4054006" cy="292445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能源行业油井数据分析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5176" y="2189948"/>
            <a:ext cx="6524097" cy="1113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 algn="just">
              <a:lnSpc>
                <a:spcPct val="20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由上面可视化图形，可以分析出来华南地区原油、瓦斯收入最高，西北地区最低。</a:t>
            </a:r>
            <a:endParaRPr lang="zh-CN" altLang="en-US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8406" y="11343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分析结论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5405" y="3244334"/>
            <a:ext cx="345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</a:t>
            </a:r>
            <a:r>
              <a:rPr lang="zh-CN" altLang="en-US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能源行业油井数据分析</a:t>
            </a:r>
            <a:endParaRPr lang="zh-CN" altLang="en-US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45405" y="3244334"/>
            <a:ext cx="3453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9.4</a:t>
            </a:r>
            <a:r>
              <a:rPr lang="zh-CN" altLang="en-US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能源行业油井数据分析</a:t>
            </a:r>
            <a:endParaRPr lang="zh-CN" altLang="en-US" spc="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892" y="1458882"/>
            <a:ext cx="7961879" cy="3412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1．如何在魔镜中如何上传数据源？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2．如何在魔镜中新建一个数据分析项目？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3．如何创建一个计算字段？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4．上传一份带有日期的数据，进行按年、月的自定义拆分。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5．分层结构有什么作用，如何创建一个分层结构？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6．组字段有什么作用，如何创建一个组字段？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7．试用魔镜中的公共数据简单做数据分析。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8．如何对做好的图表进行位置和颜色调整？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9．做一份数据分析报告，需要哪些步骤？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10．将做好的一个仪表盘分享给其他同学。</a:t>
            </a:r>
            <a:endParaRPr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892" y="54596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6473" y="1195912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DeepRack\deepracklogin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62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360data\重要数据\我的文档\Tencent Files\532017450\FileRecv\首页-终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9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大数据实验一体机\大数据实验平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53" y="3013084"/>
            <a:ext cx="5211245" cy="2865258"/>
          </a:xfrm>
          <a:prstGeom prst="rect">
            <a:avLst/>
          </a:prstGeom>
          <a:noFill/>
          <a:effectLst>
            <a:outerShdw blurRad="330200" dist="50800" dir="5400000" sx="105000" sy="105000" algn="t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222" y="681335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人工智能实验平台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——一站式的人工智能实验平台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5379" y="68133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DeepRack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深度学习一体</a:t>
            </a:r>
            <a:r>
              <a:rPr lang="zh-CN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开箱即用的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科研平台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0782" y="587834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大数据实验平台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一站式的大数据实训平台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375400"/>
            <a:ext cx="91440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4278" y="1390754"/>
            <a:ext cx="2050561" cy="2056110"/>
            <a:chOff x="4041594" y="1614897"/>
            <a:chExt cx="2050561" cy="20561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80" y="1614897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7" name="矩形 26"/>
            <p:cNvSpPr/>
            <p:nvPr/>
          </p:nvSpPr>
          <p:spPr>
            <a:xfrm>
              <a:off x="4084319" y="3267893"/>
              <a:ext cx="2007836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91079" y="28935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云计算头条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41594" y="3313913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chinacloudnj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4081" y="1397761"/>
            <a:ext cx="2037866" cy="2049103"/>
            <a:chOff x="582149" y="3930501"/>
            <a:chExt cx="2037866" cy="20491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27" y="3930501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5" name="矩形 24"/>
            <p:cNvSpPr/>
            <p:nvPr/>
          </p:nvSpPr>
          <p:spPr>
            <a:xfrm>
              <a:off x="606863" y="5576490"/>
              <a:ext cx="1952625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2338" y="52025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中国大数据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2149" y="5622510"/>
              <a:ext cx="203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信号：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cstorbigdata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8986" y="1385044"/>
            <a:ext cx="1731564" cy="2061820"/>
            <a:chOff x="678693" y="1566220"/>
            <a:chExt cx="1731564" cy="20618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03" y="1566220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699619" y="3224926"/>
              <a:ext cx="1649882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3104" y="28262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刘鹏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看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未来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93" y="3274617"/>
              <a:ext cx="1731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white"/>
                  </a:solidFill>
                </a:rPr>
                <a:t>微信号：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lpoutlook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871" y="3989955"/>
            <a:ext cx="2031325" cy="2041535"/>
            <a:chOff x="4047675" y="4206434"/>
            <a:chExt cx="2031325" cy="20415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79" y="4206434"/>
              <a:ext cx="1250812" cy="125081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4216437" y="584485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47675" y="545888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数据订阅号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7051" y="5893463"/>
              <a:ext cx="1672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cStor_cn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4106" y="19118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云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创公众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号推荐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87659" y="1397167"/>
            <a:ext cx="1755613" cy="2048632"/>
            <a:chOff x="7087659" y="1397167"/>
            <a:chExt cx="1755613" cy="2048632"/>
          </a:xfrm>
        </p:grpSpPr>
        <p:pic>
          <p:nvPicPr>
            <p:cNvPr id="2" name="Picture 2" descr="F:\微信\APP二维码\qrcode_for_gh_cc7b2f1bbc38_43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291" y="1397167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7087659" y="304268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文本框 13"/>
            <p:cNvSpPr txBox="1"/>
            <p:nvPr/>
          </p:nvSpPr>
          <p:spPr>
            <a:xfrm>
              <a:off x="7205593" y="265671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深度学习世界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098273" y="3091293"/>
              <a:ext cx="16829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dl-world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66912" y="3989955"/>
            <a:ext cx="2031325" cy="2048632"/>
            <a:chOff x="3666912" y="3989955"/>
            <a:chExt cx="2031325" cy="2048632"/>
          </a:xfrm>
        </p:grpSpPr>
        <p:pic>
          <p:nvPicPr>
            <p:cNvPr id="10" name="Picture 3" descr="F:\微信\APP二维码\服务号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604" y="3989955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824920" y="5635473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文本框 13"/>
            <p:cNvSpPr txBox="1"/>
            <p:nvPr/>
          </p:nvSpPr>
          <p:spPr>
            <a:xfrm>
              <a:off x="3666912" y="524950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数据服务号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3835534" y="5684081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cstorfw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0994" y="3989955"/>
            <a:ext cx="2492990" cy="2048632"/>
            <a:chOff x="6210994" y="3989955"/>
            <a:chExt cx="2492990" cy="2048632"/>
          </a:xfrm>
        </p:grpSpPr>
        <p:sp>
          <p:nvSpPr>
            <p:cNvPr id="53" name="文本框 13"/>
            <p:cNvSpPr txBox="1"/>
            <p:nvPr/>
          </p:nvSpPr>
          <p:spPr>
            <a:xfrm>
              <a:off x="6210994" y="524950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高校大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人工智能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553804" y="3989955"/>
              <a:ext cx="1755613" cy="2048632"/>
              <a:chOff x="6553804" y="3989955"/>
              <a:chExt cx="1755613" cy="2048632"/>
            </a:xfrm>
          </p:grpSpPr>
          <p:pic>
            <p:nvPicPr>
              <p:cNvPr id="11" name="Picture 4" descr="F:\微信\APP二维码\qrcode_for_gh_36578c7d93ba_86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1947" y="3989955"/>
                <a:ext cx="1239328" cy="1239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矩形 51"/>
              <p:cNvSpPr/>
              <p:nvPr/>
            </p:nvSpPr>
            <p:spPr>
              <a:xfrm>
                <a:off x="6553804" y="5635473"/>
                <a:ext cx="1755613" cy="4031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19"/>
              <p:cNvSpPr txBox="1"/>
              <p:nvPr/>
            </p:nvSpPr>
            <p:spPr>
              <a:xfrm>
                <a:off x="6564418" y="5684081"/>
                <a:ext cx="15969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white"/>
                    </a:solidFill>
                  </a:rPr>
                  <a:t>微信号</a:t>
                </a:r>
                <a:r>
                  <a:rPr lang="zh-CN" altLang="en-US" sz="1400" dirty="0" smtClean="0">
                    <a:solidFill>
                      <a:prstClr val="white"/>
                    </a:solidFill>
                  </a:rPr>
                  <a:t>：</a:t>
                </a:r>
                <a:r>
                  <a:rPr lang="en-US" altLang="zh-CN" sz="1400" dirty="0" err="1" smtClean="0">
                    <a:solidFill>
                      <a:prstClr val="white"/>
                    </a:solidFill>
                  </a:rPr>
                  <a:t>data_AI</a:t>
                </a:r>
                <a:endParaRPr lang="zh-CN" altLang="en-US" sz="14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75549" y="184284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手机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6762" y="1145478"/>
            <a:ext cx="2303744" cy="4112860"/>
            <a:chOff x="97237" y="1145478"/>
            <a:chExt cx="2303744" cy="41128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237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:\微信\APP二维码\我的PM2.5--已测试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88" y="1943233"/>
              <a:ext cx="1257537" cy="12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本框 18"/>
            <p:cNvSpPr txBox="1"/>
            <p:nvPr/>
          </p:nvSpPr>
          <p:spPr>
            <a:xfrm>
              <a:off x="611805" y="3338868"/>
              <a:ext cx="1253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PM2.5</a:t>
              </a:r>
              <a:endPara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663" y="3732155"/>
              <a:ext cx="14157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随时随地准确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查看身边的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PM2.5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值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93986" y="1145478"/>
            <a:ext cx="2303744" cy="4112860"/>
            <a:chOff x="2293986" y="1145478"/>
            <a:chExt cx="2303744" cy="4112860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9398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F:\微信\APP二维码\同声译-已测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312" y="1940747"/>
              <a:ext cx="1260023" cy="126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18"/>
            <p:cNvSpPr txBox="1"/>
            <p:nvPr/>
          </p:nvSpPr>
          <p:spPr>
            <a:xfrm>
              <a:off x="3048916" y="334749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同声译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67437" y="3732155"/>
              <a:ext cx="14510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种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语言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互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译的实时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翻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译软件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1416" y="1145478"/>
            <a:ext cx="2303744" cy="4112860"/>
            <a:chOff x="6691416" y="1145478"/>
            <a:chExt cx="2303744" cy="411286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141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:\微信\APP二维码\科技头条Android版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324" y="1943233"/>
              <a:ext cx="1294820" cy="129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文本框 18"/>
            <p:cNvSpPr txBox="1"/>
            <p:nvPr/>
          </p:nvSpPr>
          <p:spPr>
            <a:xfrm>
              <a:off x="7446450" y="3374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科技头条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12224" y="385526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汇聚前沿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科技情报站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5142" y="1145478"/>
            <a:ext cx="2303744" cy="4112860"/>
            <a:chOff x="4485142" y="1145478"/>
            <a:chExt cx="2303744" cy="41128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85142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F:\微信\APP二维码\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365" y="1929395"/>
              <a:ext cx="1285211" cy="12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18"/>
            <p:cNvSpPr txBox="1"/>
            <p:nvPr/>
          </p:nvSpPr>
          <p:spPr>
            <a:xfrm>
              <a:off x="5200146" y="334766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我的南京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66491" y="3732155"/>
              <a:ext cx="16209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云创大数据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况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应用提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供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技术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42707" y="10802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实验目的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9775" y="3092148"/>
            <a:ext cx="84267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       对于销售产生的大量数据，首先我们要确定有哪些值得分析的问题。</a:t>
            </a:r>
            <a:endParaRPr lang="zh-CN" altLang="en-US" sz="2000" dirty="0"/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1</a:t>
            </a:r>
            <a:r>
              <a:rPr lang="zh-CN" altLang="en-US" sz="2000" dirty="0"/>
              <a:t>：各地区总体的销售额和利润及利润率</a:t>
            </a:r>
            <a:endParaRPr lang="zh-CN" altLang="en-US" sz="2000" dirty="0"/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2</a:t>
            </a:r>
            <a:r>
              <a:rPr lang="zh-CN" altLang="en-US" sz="2000" dirty="0"/>
              <a:t>：各省市的销售额利润情况，有哪些省市利润存在亏损</a:t>
            </a:r>
            <a:endParaRPr lang="zh-CN" altLang="en-US" sz="2000" dirty="0"/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3</a:t>
            </a:r>
            <a:r>
              <a:rPr lang="zh-CN" altLang="en-US" sz="2000" dirty="0"/>
              <a:t>：哪些商品的利润值比较大，哪些商品是亏损的</a:t>
            </a:r>
            <a:endParaRPr lang="zh-CN" altLang="en-US" sz="2000" dirty="0"/>
          </a:p>
          <a:p>
            <a:r>
              <a:rPr lang="zh-CN" altLang="en-US" sz="2000" dirty="0"/>
              <a:t>问题</a:t>
            </a:r>
            <a:r>
              <a:rPr lang="en-US" altLang="zh-CN" sz="2000" dirty="0"/>
              <a:t>4</a:t>
            </a:r>
            <a:r>
              <a:rPr lang="zh-CN" altLang="en-US" sz="2000" dirty="0"/>
              <a:t>：根据历史数据预测，当销售额达到一定的数值时会有多大的利润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537178" y="1906099"/>
            <a:ext cx="80696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        </a:t>
            </a:r>
            <a:r>
              <a:rPr lang="zh-CN" altLang="en-US" sz="2000" dirty="0"/>
              <a:t>对于电商行业来说，每天的交易都会产生非常庞大的数据，如果能够对这些数据做到合理的利用，就可以规避风险，创造更大的利益价值。 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62338" y="4933111"/>
            <a:ext cx="1563301" cy="641625"/>
            <a:chOff x="5462338" y="4933111"/>
            <a:chExt cx="1563301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38" y="5074882"/>
              <a:ext cx="1255100" cy="38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2066" y="4933025"/>
            <a:ext cx="1563301" cy="641625"/>
            <a:chOff x="422066" y="4933025"/>
            <a:chExt cx="1563301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83" y="5074882"/>
              <a:ext cx="1170116" cy="35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702714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26453" y="5811545"/>
              <a:ext cx="1449293" cy="4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702800"/>
            <a:ext cx="1563301" cy="641625"/>
            <a:chOff x="5462338" y="5702800"/>
            <a:chExt cx="1563301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582" y="5779794"/>
              <a:ext cx="1279860" cy="44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702714"/>
            <a:ext cx="1563301" cy="641625"/>
            <a:chOff x="2101918" y="5702714"/>
            <a:chExt cx="156330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837" y="5817014"/>
              <a:ext cx="1273483" cy="37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933025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78318" y="5702714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1" y="5771447"/>
              <a:ext cx="1347402" cy="46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933025"/>
            <a:ext cx="1563301" cy="641625"/>
            <a:chOff x="2101918" y="4933025"/>
            <a:chExt cx="1563301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66" y="5033699"/>
              <a:ext cx="1231203" cy="4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78318" y="4933025"/>
            <a:ext cx="1563301" cy="641625"/>
            <a:chOff x="3778318" y="4933025"/>
            <a:chExt cx="1563301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88" y="5039161"/>
              <a:ext cx="1226845" cy="43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702714"/>
            <a:ext cx="1563301" cy="641625"/>
            <a:chOff x="422066" y="5702714"/>
            <a:chExt cx="1563301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21" y="5783517"/>
              <a:ext cx="1505759" cy="45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383965" y="619673"/>
            <a:ext cx="4092208" cy="3950990"/>
            <a:chOff x="383853" y="409573"/>
            <a:chExt cx="4092208" cy="3950990"/>
          </a:xfrm>
        </p:grpSpPr>
        <p:sp>
          <p:nvSpPr>
            <p:cNvPr id="4" name="矩形 3"/>
            <p:cNvSpPr/>
            <p:nvPr/>
          </p:nvSpPr>
          <p:spPr>
            <a:xfrm>
              <a:off x="383853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Administrator\Desktop\TIM截图20180706145956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53" y="1263318"/>
              <a:ext cx="4092208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8192" y="3420340"/>
              <a:ext cx="3185487" cy="641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万物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智能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硬件大数据免费托管平台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48" name="Picture 24" descr="F:\大数据挖掘平台\物联网大数据平台\logo_bate_homeaaa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082" y="595308"/>
              <a:ext cx="1809750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683604" y="619673"/>
            <a:ext cx="4092208" cy="3950990"/>
            <a:chOff x="4683492" y="409573"/>
            <a:chExt cx="4092208" cy="3950990"/>
          </a:xfrm>
        </p:grpSpPr>
        <p:sp>
          <p:nvSpPr>
            <p:cNvPr id="37" name="矩形 36"/>
            <p:cNvSpPr/>
            <p:nvPr/>
          </p:nvSpPr>
          <p:spPr>
            <a:xfrm>
              <a:off x="4683492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 descr="C:\Users\Administrator\Desktop\TIM截图2018070614592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7" y="1263318"/>
              <a:ext cx="4075113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76230" y="3420340"/>
              <a:ext cx="2723823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环境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环境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大数据开放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共享平台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50" name="Picture 26" descr="F:\大数据挖掘平台\环境云\环境云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807" y="514623"/>
              <a:ext cx="1630844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374194" y="1257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网站推荐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2707" y="1080202"/>
            <a:ext cx="2691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2707" y="1582932"/>
            <a:ext cx="8701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以各地区销售占比分析为例，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登录魔镜，新建项目，添加新的数据源，上传数据源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excel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超市数据分析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”</a:t>
            </a:r>
            <a:endParaRPr lang="zh-CN" altLang="en-US" dirty="0"/>
          </a:p>
        </p:txBody>
      </p:sp>
      <p:pic>
        <p:nvPicPr>
          <p:cNvPr id="51" name="图片 5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07" y="2730771"/>
            <a:ext cx="4387879" cy="2153709"/>
          </a:xfrm>
          <a:prstGeom prst="rect">
            <a:avLst/>
          </a:prstGeom>
        </p:spPr>
      </p:pic>
      <p:pic>
        <p:nvPicPr>
          <p:cNvPr id="52" name="图片 51"/>
          <p:cNvPicPr/>
          <p:nvPr/>
        </p:nvPicPr>
        <p:blipFill>
          <a:blip r:embed="rId4"/>
          <a:stretch>
            <a:fillRect/>
          </a:stretch>
        </p:blipFill>
        <p:spPr>
          <a:xfrm>
            <a:off x="457914" y="2169355"/>
            <a:ext cx="3485211" cy="32554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707" y="108020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数据处理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2707" y="1720032"/>
            <a:ext cx="5922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进入数据处理页面，点击快速分组，将订单拖入</a:t>
            </a:r>
            <a:endParaRPr lang="zh-CN" altLang="en-US" dirty="0"/>
          </a:p>
        </p:txBody>
      </p:sp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2015489" y="2229719"/>
            <a:ext cx="5113020" cy="36969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106" y="1445841"/>
            <a:ext cx="90298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进入数据分析操作台，</a:t>
            </a:r>
            <a:r>
              <a:rPr lang="en-US" altLang="zh-CN" kern="500" dirty="0">
                <a:latin typeface="Times New Roman" panose="02020603050405020304" pitchFamily="18" charset="0"/>
                <a:ea typeface="宋体" panose="02010600030101010101" pitchFamily="2" charset="-122"/>
              </a:rPr>
              <a:t> 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数据分析操作台页面呈现导航区，业务对象区，建模区，图表类型区，可视化图像区等</a:t>
            </a:r>
            <a:r>
              <a:rPr lang="en-US" altLang="zh-CN" kern="500" spc="1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个区域</a:t>
            </a:r>
            <a:endParaRPr lang="en-US" altLang="zh-CN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业务对象区提供了大数据分析的数据内容</a:t>
            </a:r>
            <a:endParaRPr lang="en-US" altLang="zh-CN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建模区提高了行列规则区域</a:t>
            </a:r>
            <a:endParaRPr lang="en-US" altLang="zh-CN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标记区域设置不同的数据对象，在不同分析图表中以什么角色参与绘图及呈现</a:t>
            </a:r>
            <a:endParaRPr lang="en-US" altLang="zh-CN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筛选区域设置对展示数据的筛选及过滤</a:t>
            </a:r>
            <a:endParaRPr lang="en-US" altLang="zh-CN" kern="500" spc="1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图表类型区域提供了丰富的可视化效果图，让用户给予展示需求，设置最优的图表进行展示。同时可视化绘图区域还提供丰富的图上操作，例如上卷下载，探索及设置</a:t>
            </a:r>
            <a:endParaRPr lang="zh-CN" altLang="zh-CN" kern="5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4106" y="934872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实验步骤</a:t>
            </a:r>
            <a:r>
              <a:rPr lang="en-US" altLang="zh-CN" sz="2400" b="1" dirty="0">
                <a:solidFill>
                  <a:srgbClr val="3D89BC"/>
                </a:solidFill>
              </a:rPr>
              <a:t>----</a:t>
            </a:r>
            <a:r>
              <a:rPr lang="zh-CN" altLang="en-US" sz="2400" b="1" dirty="0">
                <a:solidFill>
                  <a:srgbClr val="3D89BC"/>
                </a:solidFill>
              </a:rPr>
              <a:t>数据分析</a:t>
            </a:r>
            <a:endParaRPr lang="zh-CN" altLang="zh-CN" sz="2400" b="1" dirty="0">
              <a:solidFill>
                <a:srgbClr val="3D89BC"/>
              </a:solidFill>
            </a:endParaRPr>
          </a:p>
        </p:txBody>
      </p:sp>
      <p:pic>
        <p:nvPicPr>
          <p:cNvPr id="19" name="图片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08" y="3754032"/>
            <a:ext cx="4172033" cy="23636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6428" y="1016164"/>
            <a:ext cx="6905542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选择饼图，将“地区”“销售额”拖入标记中的颜色和角度，可以看到各地区的销售占比。</a:t>
            </a:r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03" y="2145531"/>
            <a:ext cx="4351043" cy="37477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63" name="文本框 27"/>
          <p:cNvSpPr txBox="1"/>
          <p:nvPr/>
        </p:nvSpPr>
        <p:spPr>
          <a:xfrm>
            <a:off x="6371993" y="219364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第九章　大数据可视化的行业案例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64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0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endParaRPr lang="es-ES" altLang="zh-C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6" name="文本框 6"/>
          <p:cNvSpPr txBox="1"/>
          <p:nvPr/>
        </p:nvSpPr>
        <p:spPr>
          <a:xfrm>
            <a:off x="452232" y="173917"/>
            <a:ext cx="38956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9.1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电商行业销售数据分析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0436" y="2476147"/>
            <a:ext cx="822948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9875">
              <a:lnSpc>
                <a:spcPct val="200000"/>
              </a:lnSpc>
              <a:spcAft>
                <a:spcPts val="0"/>
              </a:spcAft>
              <a:tabLst>
                <a:tab pos="2628265" algn="ctr"/>
                <a:tab pos="5292725" algn="r"/>
              </a:tabLst>
            </a:pPr>
            <a:r>
              <a:rPr lang="zh-CN" altLang="zh-CN" kern="500" spc="1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通过分析我们可以看出，从各地区销售情况来看，其中华东和中南地区销售额占比比较大。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78406" y="113439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3D89BC"/>
                </a:solidFill>
              </a:rPr>
              <a:t>分析结论</a:t>
            </a:r>
            <a:endParaRPr lang="zh-CN" altLang="en-US" sz="2400" b="1" dirty="0">
              <a:solidFill>
                <a:srgbClr val="3D89BC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27284" y="1196393"/>
              <a:ext cx="2653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accent4"/>
                  </a:solidFill>
                </a:rPr>
                <a:t>第九章　大数据可视化的行业案例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78480" y="3140734"/>
            <a:ext cx="5693399" cy="415498"/>
            <a:chOff x="1807265" y="2462595"/>
            <a:chExt cx="5693399" cy="415498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3361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9.2</a:t>
              </a:r>
              <a:r>
                <a: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广告投放效果分析</a:t>
              </a:r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87732" y="2413586"/>
            <a:ext cx="5693399" cy="426278"/>
            <a:chOff x="1807265" y="2935089"/>
            <a:chExt cx="5693399" cy="426278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9.1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电商行业销售数据分析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78481" y="3832637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9.3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金融行业贷款数据分析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78481" y="4548425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9.4</a:t>
              </a:r>
              <a:r>
                <a: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　能源行业油井数据分析</a:t>
              </a:r>
              <a:endParaRPr lang="zh-CN" altLang="en-US" sz="2100" spc="2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3782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34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3658</Words>
  <Application>WPS 演示</Application>
  <PresentationFormat>全屏显示(4:3)</PresentationFormat>
  <Paragraphs>462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Times New Roman</vt:lpstr>
      <vt:lpstr>等线</vt:lpstr>
      <vt:lpstr>Calibri</vt:lpstr>
      <vt:lpstr>Arial Unicode MS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23</cp:revision>
  <dcterms:created xsi:type="dcterms:W3CDTF">2018-05-10T02:32:00Z</dcterms:created>
  <dcterms:modified xsi:type="dcterms:W3CDTF">2018-07-10T07:42:11Z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